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7"/>
  </p:notesMasterIdLst>
  <p:handoutMasterIdLst>
    <p:handoutMasterId r:id="rId8"/>
  </p:handoutMasterIdLst>
  <p:sldIdLst>
    <p:sldId id="295" r:id="rId3"/>
    <p:sldId id="257" r:id="rId4"/>
    <p:sldId id="296" r:id="rId5"/>
    <p:sldId id="283" r:id="rId6"/>
  </p:sldIdLst>
  <p:sldSz cx="9144000" cy="6858000" type="screen4x3"/>
  <p:notesSz cx="6669088" cy="9802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8E9EB"/>
    <a:srgbClr val="5757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879" autoAdjust="0"/>
  </p:normalViewPr>
  <p:slideViewPr>
    <p:cSldViewPr>
      <p:cViewPr varScale="1">
        <p:scale>
          <a:sx n="74" d="100"/>
          <a:sy n="74" d="100"/>
        </p:scale>
        <p:origin x="2664"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184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1843"/>
          </a:xfrm>
          <a:prstGeom prst="rect">
            <a:avLst/>
          </a:prstGeom>
        </p:spPr>
        <p:txBody>
          <a:bodyPr vert="horz" lIns="91440" tIns="45720" rIns="91440" bIns="45720" rtlCol="0"/>
          <a:lstStyle>
            <a:lvl1pPr algn="r">
              <a:defRPr sz="1200"/>
            </a:lvl1pPr>
          </a:lstStyle>
          <a:p>
            <a:fld id="{29CF9378-F51F-40FC-86B7-C69BCD7FD3ED}" type="datetimeFigureOut">
              <a:rPr lang="en-GB" smtClean="0"/>
              <a:t>01/05/2020</a:t>
            </a:fld>
            <a:endParaRPr lang="en-GB"/>
          </a:p>
        </p:txBody>
      </p:sp>
      <p:sp>
        <p:nvSpPr>
          <p:cNvPr id="4" name="Footer Placeholder 3"/>
          <p:cNvSpPr>
            <a:spLocks noGrp="1"/>
          </p:cNvSpPr>
          <p:nvPr>
            <p:ph type="ftr" sz="quarter" idx="2"/>
          </p:nvPr>
        </p:nvSpPr>
        <p:spPr>
          <a:xfrm>
            <a:off x="0" y="9310972"/>
            <a:ext cx="2889938" cy="49184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310972"/>
            <a:ext cx="2889938" cy="491842"/>
          </a:xfrm>
          <a:prstGeom prst="rect">
            <a:avLst/>
          </a:prstGeom>
        </p:spPr>
        <p:txBody>
          <a:bodyPr vert="horz" lIns="91440" tIns="45720" rIns="91440" bIns="45720" rtlCol="0" anchor="b"/>
          <a:lstStyle>
            <a:lvl1pPr algn="r">
              <a:defRPr sz="1200"/>
            </a:lvl1pPr>
          </a:lstStyle>
          <a:p>
            <a:fld id="{1A5155F0-7BD9-469A-A3CA-A375A8E86CAA}" type="slidenum">
              <a:rPr lang="en-GB" smtClean="0"/>
              <a:t>‹#›</a:t>
            </a:fld>
            <a:endParaRPr lang="en-GB"/>
          </a:p>
        </p:txBody>
      </p:sp>
    </p:spTree>
    <p:extLst>
      <p:ext uri="{BB962C8B-B14F-4D97-AF65-F5344CB8AC3E}">
        <p14:creationId xmlns:p14="http://schemas.microsoft.com/office/powerpoint/2010/main" val="1526830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01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0141"/>
          </a:xfrm>
          <a:prstGeom prst="rect">
            <a:avLst/>
          </a:prstGeom>
        </p:spPr>
        <p:txBody>
          <a:bodyPr vert="horz" lIns="91440" tIns="45720" rIns="91440" bIns="45720" rtlCol="0"/>
          <a:lstStyle>
            <a:lvl1pPr algn="r">
              <a:defRPr sz="1200"/>
            </a:lvl1pPr>
          </a:lstStyle>
          <a:p>
            <a:fld id="{65092F06-CDA5-43F1-9A5E-9CA5D57727E0}" type="datetimeFigureOut">
              <a:rPr lang="en-GB" smtClean="0"/>
              <a:t>01/05/2020</a:t>
            </a:fld>
            <a:endParaRPr lang="en-GB"/>
          </a:p>
        </p:txBody>
      </p:sp>
      <p:sp>
        <p:nvSpPr>
          <p:cNvPr id="4" name="Slide Image Placeholder 3"/>
          <p:cNvSpPr>
            <a:spLocks noGrp="1" noRot="1" noChangeAspect="1"/>
          </p:cNvSpPr>
          <p:nvPr>
            <p:ph type="sldImg" idx="2"/>
          </p:nvPr>
        </p:nvSpPr>
        <p:spPr>
          <a:xfrm>
            <a:off x="884238" y="735013"/>
            <a:ext cx="4900612" cy="36766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56336"/>
            <a:ext cx="5335270" cy="441126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10971"/>
            <a:ext cx="2889938" cy="49014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10971"/>
            <a:ext cx="2889938" cy="490141"/>
          </a:xfrm>
          <a:prstGeom prst="rect">
            <a:avLst/>
          </a:prstGeom>
        </p:spPr>
        <p:txBody>
          <a:bodyPr vert="horz" lIns="91440" tIns="45720" rIns="91440" bIns="45720" rtlCol="0" anchor="b"/>
          <a:lstStyle>
            <a:lvl1pPr algn="r">
              <a:defRPr sz="1200"/>
            </a:lvl1pPr>
          </a:lstStyle>
          <a:p>
            <a:fld id="{F30A0927-A4E2-4734-8D13-661AA94EAB68}" type="slidenum">
              <a:rPr lang="en-GB" smtClean="0"/>
              <a:t>‹#›</a:t>
            </a:fld>
            <a:endParaRPr lang="en-GB"/>
          </a:p>
        </p:txBody>
      </p:sp>
    </p:spTree>
    <p:extLst>
      <p:ext uri="{BB962C8B-B14F-4D97-AF65-F5344CB8AC3E}">
        <p14:creationId xmlns:p14="http://schemas.microsoft.com/office/powerpoint/2010/main" val="269914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0275" y="739775"/>
            <a:ext cx="4937125" cy="3703638"/>
          </a:xfrm>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50437" y="9377309"/>
            <a:ext cx="2945657" cy="493638"/>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88D422A-9E97-478D-A1E8-C84D5B024998}" type="slidenum">
              <a:t>1</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98594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Notes</a:t>
            </a:r>
            <a:r>
              <a:rPr lang="en-GB" baseline="0" dirty="0" smtClean="0"/>
              <a:t> from Disability Wales: </a:t>
            </a:r>
          </a:p>
          <a:p>
            <a:endParaRPr lang="en-GB" baseline="0" dirty="0" smtClean="0"/>
          </a:p>
          <a:p>
            <a:r>
              <a:rPr lang="en-GB" b="1" dirty="0" smtClean="0"/>
              <a:t>The Social Model of Disability: </a:t>
            </a:r>
          </a:p>
          <a:p>
            <a:r>
              <a:rPr lang="en-GB" dirty="0" smtClean="0"/>
              <a:t>The Social Model of Disability makes the important difference between ‘impairment’ and ‘disability’.</a:t>
            </a:r>
          </a:p>
          <a:p>
            <a:r>
              <a:rPr lang="en-GB" dirty="0" smtClean="0"/>
              <a:t>The Social Model has been worked out by disabled people themselves. Our experiences have shown us that in reality most of the problems we face are caused by the way society is organised.</a:t>
            </a:r>
          </a:p>
          <a:p>
            <a:r>
              <a:rPr lang="en-GB" dirty="0" smtClean="0"/>
              <a:t>Our impairments or bodies are not the problem. Social barriers are the main cause of our problems.</a:t>
            </a:r>
          </a:p>
          <a:p>
            <a:r>
              <a:rPr lang="en-GB" dirty="0" smtClean="0"/>
              <a:t>These barriers include people’s attitudes to disability, and physical and organisational barriers.</a:t>
            </a:r>
          </a:p>
          <a:p>
            <a:r>
              <a:rPr lang="en-GB" b="1" dirty="0" smtClean="0"/>
              <a:t>The Medical Model of Disability:</a:t>
            </a:r>
          </a:p>
          <a:p>
            <a:r>
              <a:rPr lang="en-GB" dirty="0" smtClean="0"/>
              <a:t>Disabled people not joining in society is seen as a direct result of having an impairment and not as the result of features of our society which can be changed.</a:t>
            </a:r>
          </a:p>
          <a:p>
            <a:r>
              <a:rPr lang="en-GB" dirty="0" smtClean="0"/>
              <a:t>Society focuses on ‘compensating’ people with impairments for what is ‘wrong’ with their bodies.</a:t>
            </a:r>
          </a:p>
          <a:p>
            <a:r>
              <a:rPr lang="en-GB" dirty="0" smtClean="0"/>
              <a:t>This is done through ‘special’ welfare benefits and providing segregated ‘special’ services.</a:t>
            </a:r>
          </a:p>
          <a:p>
            <a:r>
              <a:rPr lang="en-GB" dirty="0" smtClean="0"/>
              <a:t>It shapes the way disabled people think about themselves. Many disabled people internalise the negative message that all disabled people’s problems stem from not having ‘normal’ bodies. We think it’s our fault that we can’t be active, or contribute to our communities.</a:t>
            </a:r>
          </a:p>
          <a:p>
            <a:r>
              <a:rPr lang="en-GB" dirty="0" smtClean="0"/>
              <a:t>This internalised oppression can make disabled people less likely to challenge their exclusion from mainstream society.</a:t>
            </a:r>
          </a:p>
          <a:p>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F30A0927-A4E2-4734-8D13-661AA94EAB68}" type="slidenum">
              <a:rPr lang="en-GB" smtClean="0"/>
              <a:t>2</a:t>
            </a:fld>
            <a:endParaRPr lang="en-GB"/>
          </a:p>
        </p:txBody>
      </p:sp>
    </p:spTree>
    <p:extLst>
      <p:ext uri="{BB962C8B-B14F-4D97-AF65-F5344CB8AC3E}">
        <p14:creationId xmlns:p14="http://schemas.microsoft.com/office/powerpoint/2010/main" val="224441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0A0927-A4E2-4734-8D13-661AA94EAB68}" type="slidenum">
              <a:rPr lang="en-GB" smtClean="0"/>
              <a:t>3</a:t>
            </a:fld>
            <a:endParaRPr lang="en-GB"/>
          </a:p>
        </p:txBody>
      </p:sp>
    </p:spTree>
    <p:extLst>
      <p:ext uri="{BB962C8B-B14F-4D97-AF65-F5344CB8AC3E}">
        <p14:creationId xmlns:p14="http://schemas.microsoft.com/office/powerpoint/2010/main" val="383790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0A0927-A4E2-4734-8D13-661AA94EAB68}" type="slidenum">
              <a:rPr lang="en-GB" smtClean="0"/>
              <a:t>4</a:t>
            </a:fld>
            <a:endParaRPr lang="en-GB"/>
          </a:p>
        </p:txBody>
      </p:sp>
    </p:spTree>
    <p:extLst>
      <p:ext uri="{BB962C8B-B14F-4D97-AF65-F5344CB8AC3E}">
        <p14:creationId xmlns:p14="http://schemas.microsoft.com/office/powerpoint/2010/main" val="2362435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pic>
        <p:nvPicPr>
          <p:cNvPr id="7" name="Picture 1" descr="stats PowerPoint title slide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5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169337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01141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7465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2481DB6-995D-4C45-AD67-87930BDAB40A}" type="datetimeFigureOut">
              <a:rPr lang="en-GB" smtClean="0"/>
              <a:t>01/05/2020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49509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2481DB6-995D-4C45-AD67-87930BDAB40A}" type="datetimeFigureOut">
              <a:rPr lang="en-GB" smtClean="0"/>
              <a:t>01/05/2020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763245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481DB6-995D-4C45-AD67-87930BDAB40A}" type="datetimeFigureOut">
              <a:rPr lang="en-GB" smtClean="0"/>
              <a:t>01/05/2020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90214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115406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48156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78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01527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81DB6-995D-4C45-AD67-87930BDAB40A}" type="datetimeFigureOut">
              <a:rPr lang="en-GB" smtClean="0"/>
              <a:t>01/05/2020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516CAE-33AE-4968-BDBD-DC4215ACE708}" type="slidenum">
              <a:rPr lang="en-GB" smtClean="0"/>
              <a:t>‹#›</a:t>
            </a:fld>
            <a:endParaRPr lang="en-GB"/>
          </a:p>
        </p:txBody>
      </p:sp>
    </p:spTree>
    <p:extLst>
      <p:ext uri="{BB962C8B-B14F-4D97-AF65-F5344CB8AC3E}">
        <p14:creationId xmlns:p14="http://schemas.microsoft.com/office/powerpoint/2010/main" val="3861704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ystadegau.tai@llyw.cymr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Stats.housing@gov.wal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3"/>
          <p:cNvSpPr txBox="1"/>
          <p:nvPr/>
        </p:nvSpPr>
        <p:spPr>
          <a:xfrm>
            <a:off x="0" y="-27386"/>
            <a:ext cx="7178305" cy="144655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800" b="1" i="0" u="none" strike="noStrike" kern="1200" cap="none" spc="0" baseline="0">
                <a:solidFill>
                  <a:srgbClr val="FFFFFF"/>
                </a:solidFill>
                <a:uFillTx/>
                <a:latin typeface="Calibri"/>
              </a:rPr>
              <a:t>WIMD 2019</a:t>
            </a:r>
          </a:p>
        </p:txBody>
      </p:sp>
      <p:pic>
        <p:nvPicPr>
          <p:cNvPr id="4" name="Picture 4" descr="P:\statshare\StatsBranding\Images-logos\banner.jpg">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0" y="-27386"/>
            <a:ext cx="9144000" cy="1305232"/>
          </a:xfrm>
          <a:prstGeom prst="rect">
            <a:avLst/>
          </a:prstGeom>
          <a:noFill/>
          <a:ln cap="flat">
            <a:noFill/>
          </a:ln>
        </p:spPr>
      </p:pic>
      <p:sp>
        <p:nvSpPr>
          <p:cNvPr id="6" name="Title 1" descr="2018-based Estimates of Housing Need in Wales&#10;Amcangyfrifon o’r Angen am Dai yng Nghymru (sail 2018)"/>
          <p:cNvSpPr>
            <a:spLocks noGrp="1"/>
          </p:cNvSpPr>
          <p:nvPr>
            <p:ph type="ctrTitle"/>
          </p:nvPr>
        </p:nvSpPr>
        <p:spPr>
          <a:xfrm>
            <a:off x="323528" y="2166517"/>
            <a:ext cx="8640960" cy="2234679"/>
          </a:xfrm>
        </p:spPr>
        <p:txBody>
          <a:bodyPr>
            <a:noAutofit/>
          </a:bodyPr>
          <a:lstStyle/>
          <a:p>
            <a:pPr>
              <a:spcAft>
                <a:spcPts val="600"/>
              </a:spcAft>
            </a:pPr>
            <a:r>
              <a:rPr lang="es-ES" sz="4000" b="1" dirty="0" smtClean="0"/>
              <a:t>Y </a:t>
            </a:r>
            <a:r>
              <a:rPr lang="es-ES" sz="4000" b="1" dirty="0" err="1"/>
              <a:t>Model</a:t>
            </a:r>
            <a:r>
              <a:rPr lang="es-ES" sz="4000" b="1" dirty="0"/>
              <a:t> Cymdeithasol o </a:t>
            </a:r>
            <a:r>
              <a:rPr lang="es-ES" sz="4000" b="1" dirty="0" err="1" smtClean="0"/>
              <a:t>Anabledd</a:t>
            </a:r>
            <a:r>
              <a:rPr lang="es-ES" sz="4000" b="1" dirty="0" smtClean="0"/>
              <a:t/>
            </a:r>
            <a:br>
              <a:rPr lang="es-ES" sz="4000" b="1" dirty="0" smtClean="0"/>
            </a:br>
            <a:r>
              <a:rPr lang="es-ES" sz="4000" b="1" dirty="0"/>
              <a:t/>
            </a:r>
            <a:br>
              <a:rPr lang="es-ES" sz="4000" b="1" dirty="0"/>
            </a:br>
            <a:r>
              <a:rPr lang="en-GB" sz="4000" b="1" dirty="0" smtClean="0"/>
              <a:t>Social </a:t>
            </a:r>
            <a:r>
              <a:rPr lang="en-GB" sz="4000" b="1" dirty="0"/>
              <a:t>Model of Disability </a:t>
            </a:r>
            <a:endParaRPr lang="cy-GB" sz="4000" b="1" dirty="0"/>
          </a:p>
        </p:txBody>
      </p:sp>
      <p:sp>
        <p:nvSpPr>
          <p:cNvPr id="7" name="Subtitle 2" descr="Melanie Brown - 09/05/19&#10;"/>
          <p:cNvSpPr>
            <a:spLocks noGrp="1"/>
          </p:cNvSpPr>
          <p:nvPr>
            <p:ph type="subTitle" idx="1"/>
          </p:nvPr>
        </p:nvSpPr>
        <p:spPr>
          <a:xfrm>
            <a:off x="1371600" y="4401196"/>
            <a:ext cx="6400800" cy="2279104"/>
          </a:xfrm>
        </p:spPr>
        <p:txBody>
          <a:bodyPr>
            <a:normAutofit/>
          </a:bodyPr>
          <a:lstStyle/>
          <a:p>
            <a:endParaRPr lang="en-GB" dirty="0"/>
          </a:p>
          <a:p>
            <a:r>
              <a:rPr lang="en-GB" sz="4000" dirty="0" smtClean="0"/>
              <a:t>Sue Leake </a:t>
            </a:r>
            <a:endParaRPr lang="en-GB" sz="4000" b="1" dirty="0" smtClean="0">
              <a:solidFill>
                <a:schemeClr val="tx1"/>
              </a:solidFill>
            </a:endParaRPr>
          </a:p>
          <a:p>
            <a:r>
              <a:rPr lang="en-GB" sz="2800" b="1" dirty="0" smtClean="0">
                <a:solidFill>
                  <a:schemeClr val="bg1">
                    <a:lumMod val="75000"/>
                  </a:schemeClr>
                </a:solidFill>
              </a:rPr>
              <a:t>30/04/2020</a:t>
            </a:r>
            <a:endParaRPr lang="en-GB" sz="2800" b="1" dirty="0">
              <a:solidFill>
                <a:schemeClr val="bg1">
                  <a:lumMod val="75000"/>
                </a:schemeClr>
              </a:solidFill>
            </a:endParaRPr>
          </a:p>
        </p:txBody>
      </p:sp>
    </p:spTree>
    <p:extLst>
      <p:ext uri="{BB962C8B-B14F-4D97-AF65-F5344CB8AC3E}">
        <p14:creationId xmlns:p14="http://schemas.microsoft.com/office/powerpoint/2010/main" val="3219495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Background&#10;User Need&#10;Approach&#10;Methodology&#10;Estimates&#10;Comparison&#10;Next Steps&#10;Questions&#10;"/>
          <p:cNvSpPr>
            <a:spLocks noGrp="1"/>
          </p:cNvSpPr>
          <p:nvPr>
            <p:ph idx="1"/>
          </p:nvPr>
        </p:nvSpPr>
        <p:spPr>
          <a:xfrm>
            <a:off x="395536" y="1556792"/>
            <a:ext cx="4114800" cy="4525963"/>
          </a:xfrm>
        </p:spPr>
        <p:txBody>
          <a:bodyPr>
            <a:normAutofit/>
          </a:bodyPr>
          <a:lstStyle/>
          <a:p>
            <a:r>
              <a:rPr lang="en-GB" sz="2800" dirty="0" err="1"/>
              <a:t>Yn</a:t>
            </a:r>
            <a:r>
              <a:rPr lang="en-GB" sz="2800" dirty="0"/>
              <a:t> </a:t>
            </a:r>
            <a:r>
              <a:rPr lang="en-GB" sz="2800" dirty="0" err="1"/>
              <a:t>cydnabod</a:t>
            </a:r>
            <a:r>
              <a:rPr lang="en-GB" sz="2800" dirty="0"/>
              <a:t> gall </a:t>
            </a:r>
            <a:r>
              <a:rPr lang="en-GB" sz="2800" dirty="0" err="1" smtClean="0"/>
              <a:t>unigolion</a:t>
            </a:r>
            <a:r>
              <a:rPr lang="en-GB" sz="2800" dirty="0" smtClean="0"/>
              <a:t> </a:t>
            </a:r>
            <a:r>
              <a:rPr lang="en-GB" sz="2800" dirty="0" err="1" smtClean="0"/>
              <a:t>cael</a:t>
            </a:r>
            <a:r>
              <a:rPr lang="en-GB" sz="2800" dirty="0" smtClean="0"/>
              <a:t> </a:t>
            </a:r>
            <a:r>
              <a:rPr lang="en-GB" sz="2800" dirty="0" err="1" smtClean="0"/>
              <a:t>nam</a:t>
            </a:r>
            <a:r>
              <a:rPr lang="en-GB" sz="2800" dirty="0" smtClean="0"/>
              <a:t> </a:t>
            </a:r>
            <a:r>
              <a:rPr lang="en-GB" sz="2800" dirty="0" err="1"/>
              <a:t>neu</a:t>
            </a:r>
            <a:r>
              <a:rPr lang="en-GB" sz="2800" dirty="0"/>
              <a:t> </a:t>
            </a:r>
            <a:r>
              <a:rPr lang="en-GB" sz="2800" dirty="0" err="1"/>
              <a:t>wahaniaeth</a:t>
            </a:r>
            <a:r>
              <a:rPr lang="en-GB" sz="2800" dirty="0"/>
              <a:t>, </a:t>
            </a:r>
            <a:r>
              <a:rPr lang="en-GB" sz="2800" dirty="0" err="1"/>
              <a:t>ond</a:t>
            </a:r>
            <a:r>
              <a:rPr lang="en-GB" sz="2800" dirty="0"/>
              <a:t> </a:t>
            </a:r>
            <a:r>
              <a:rPr lang="en-GB" sz="2800" dirty="0" smtClean="0"/>
              <a:t>y </a:t>
            </a:r>
            <a:r>
              <a:rPr lang="en-GB" sz="2800" dirty="0" err="1"/>
              <a:t>g</a:t>
            </a:r>
            <a:r>
              <a:rPr lang="en-GB" sz="2800" dirty="0" err="1" smtClean="0"/>
              <a:t>ymdeithas</a:t>
            </a:r>
            <a:r>
              <a:rPr lang="en-GB" sz="2800" dirty="0" smtClean="0"/>
              <a:t> </a:t>
            </a:r>
            <a:r>
              <a:rPr lang="en-GB" sz="2800" dirty="0" err="1"/>
              <a:t>sy'n</a:t>
            </a:r>
            <a:r>
              <a:rPr lang="en-GB" sz="2800" dirty="0"/>
              <a:t> </a:t>
            </a:r>
            <a:r>
              <a:rPr lang="en-GB" sz="2800" dirty="0" err="1"/>
              <a:t>eu</a:t>
            </a:r>
            <a:r>
              <a:rPr lang="en-GB" sz="2800" dirty="0"/>
              <a:t> </a:t>
            </a:r>
            <a:r>
              <a:rPr lang="en-GB" sz="2800" dirty="0" err="1" smtClean="0"/>
              <a:t>hanalluogi</a:t>
            </a:r>
            <a:r>
              <a:rPr lang="en-GB" sz="2800" dirty="0" smtClean="0"/>
              <a:t> </a:t>
            </a:r>
            <a:r>
              <a:rPr lang="en-GB" sz="2800" dirty="0" err="1"/>
              <a:t>gan</a:t>
            </a:r>
            <a:r>
              <a:rPr lang="en-GB" sz="2800" dirty="0"/>
              <a:t> </a:t>
            </a:r>
            <a:r>
              <a:rPr lang="en-GB" sz="2800" dirty="0" err="1" smtClean="0"/>
              <a:t>roi</a:t>
            </a:r>
            <a:r>
              <a:rPr lang="en-GB" sz="2800" dirty="0" smtClean="0"/>
              <a:t> </a:t>
            </a:r>
            <a:r>
              <a:rPr lang="en-GB" sz="2800" dirty="0" err="1" smtClean="0"/>
              <a:t>rhwystrau</a:t>
            </a:r>
            <a:r>
              <a:rPr lang="en-GB" sz="2800" dirty="0" smtClean="0"/>
              <a:t> </a:t>
            </a:r>
            <a:r>
              <a:rPr lang="en-GB" sz="2800" dirty="0" err="1" smtClean="0"/>
              <a:t>yn</a:t>
            </a:r>
            <a:r>
              <a:rPr lang="en-GB" sz="2800" dirty="0" smtClean="0"/>
              <a:t> </a:t>
            </a:r>
            <a:r>
              <a:rPr lang="en-GB" sz="2800" dirty="0" err="1"/>
              <a:t>eu</a:t>
            </a:r>
            <a:r>
              <a:rPr lang="en-GB" sz="2800" dirty="0"/>
              <a:t> </a:t>
            </a:r>
            <a:r>
              <a:rPr lang="en-GB" sz="2800" dirty="0" err="1"/>
              <a:t>ffordd</a:t>
            </a:r>
            <a:endParaRPr lang="en-GB" sz="2800" dirty="0"/>
          </a:p>
          <a:p>
            <a:pPr marL="0" indent="0">
              <a:buNone/>
            </a:pPr>
            <a:endParaRPr lang="en-GB" sz="2800" dirty="0"/>
          </a:p>
        </p:txBody>
      </p:sp>
      <p:sp>
        <p:nvSpPr>
          <p:cNvPr id="6" name="Title 1" descr="Introduction"/>
          <p:cNvSpPr>
            <a:spLocks noGrp="1"/>
          </p:cNvSpPr>
          <p:nvPr>
            <p:ph type="title"/>
          </p:nvPr>
        </p:nvSpPr>
        <p:spPr>
          <a:xfrm>
            <a:off x="323528" y="260648"/>
            <a:ext cx="4114800" cy="1143000"/>
          </a:xfrm>
        </p:spPr>
        <p:txBody>
          <a:bodyPr>
            <a:normAutofit fontScale="90000"/>
          </a:bodyPr>
          <a:lstStyle/>
          <a:p>
            <a:r>
              <a:rPr lang="cy-GB" sz="3600" b="1" dirty="0"/>
              <a:t>Y Model Cymdeithasol o Anabledd</a:t>
            </a:r>
            <a:endParaRPr lang="en-GB" b="1" dirty="0"/>
          </a:p>
        </p:txBody>
      </p:sp>
      <p:sp>
        <p:nvSpPr>
          <p:cNvPr id="7" name="Title 1" descr="Cyflwyniad&#10;"/>
          <p:cNvSpPr txBox="1">
            <a:spLocks/>
          </p:cNvSpPr>
          <p:nvPr/>
        </p:nvSpPr>
        <p:spPr>
          <a:xfrm>
            <a:off x="4499992" y="260648"/>
            <a:ext cx="4114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Social </a:t>
            </a:r>
            <a:r>
              <a:rPr lang="en-GB" sz="3200" b="1" dirty="0"/>
              <a:t>Model of Disability </a:t>
            </a:r>
          </a:p>
        </p:txBody>
      </p:sp>
      <p:sp>
        <p:nvSpPr>
          <p:cNvPr id="8" name="Content Placeholder 2"/>
          <p:cNvSpPr txBox="1">
            <a:spLocks/>
          </p:cNvSpPr>
          <p:nvPr/>
        </p:nvSpPr>
        <p:spPr>
          <a:xfrm>
            <a:off x="4724400" y="155679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800" dirty="0"/>
          </a:p>
        </p:txBody>
      </p:sp>
      <p:sp>
        <p:nvSpPr>
          <p:cNvPr id="9" name="Content Placeholder 2" descr="Cefndir&#10;Angen defnyddwyr&#10;Dull&#10;Methodoleg&#10;Amcangyfrifon&#10;Cymhariaeth&#10;Camau nesaf&#10;Cwestiynau&#10;"/>
          <p:cNvSpPr txBox="1">
            <a:spLocks/>
          </p:cNvSpPr>
          <p:nvPr/>
        </p:nvSpPr>
        <p:spPr>
          <a:xfrm>
            <a:off x="4689833" y="1553671"/>
            <a:ext cx="436269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t>Recognises </a:t>
            </a:r>
            <a:r>
              <a:rPr lang="en-GB" sz="2800" dirty="0"/>
              <a:t>that individuals may have an impairment or difference, but it is society that disable them by the obstacles put in their way </a:t>
            </a:r>
          </a:p>
          <a:p>
            <a:endParaRPr lang="cy-GB" sz="2800" dirty="0" smtClean="0"/>
          </a:p>
          <a:p>
            <a:endParaRPr lang="en-GB" sz="2800" dirty="0"/>
          </a:p>
        </p:txBody>
      </p:sp>
    </p:spTree>
    <p:extLst>
      <p:ext uri="{BB962C8B-B14F-4D97-AF65-F5344CB8AC3E}">
        <p14:creationId xmlns:p14="http://schemas.microsoft.com/office/powerpoint/2010/main" val="1448208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Background&#10;User Need&#10;Approach&#10;Methodology&#10;Estimates&#10;Comparison&#10;Next Steps&#10;Questions&#10;"/>
          <p:cNvSpPr>
            <a:spLocks noGrp="1"/>
          </p:cNvSpPr>
          <p:nvPr>
            <p:ph idx="1"/>
          </p:nvPr>
        </p:nvSpPr>
        <p:spPr>
          <a:xfrm>
            <a:off x="395536" y="1556792"/>
            <a:ext cx="4114800" cy="5040560"/>
          </a:xfrm>
        </p:spPr>
        <p:txBody>
          <a:bodyPr>
            <a:normAutofit fontScale="92500" lnSpcReduction="10000"/>
          </a:bodyPr>
          <a:lstStyle/>
          <a:p>
            <a:pPr>
              <a:buFontTx/>
              <a:buChar char="-"/>
            </a:pPr>
            <a:r>
              <a:rPr lang="en-GB" sz="2800" dirty="0" err="1"/>
              <a:t>Adolygu'r</a:t>
            </a:r>
            <a:r>
              <a:rPr lang="en-GB" sz="2800" dirty="0"/>
              <a:t> </a:t>
            </a:r>
            <a:r>
              <a:rPr lang="en-GB" sz="2800" dirty="0" err="1"/>
              <a:t>iaith</a:t>
            </a:r>
            <a:r>
              <a:rPr lang="en-GB" sz="2800" dirty="0"/>
              <a:t> a </a:t>
            </a:r>
            <a:r>
              <a:rPr lang="en-GB" sz="2800" dirty="0" err="1"/>
              <a:t>ddefnyddir</a:t>
            </a:r>
            <a:r>
              <a:rPr lang="en-GB" sz="2800" dirty="0"/>
              <a:t> </a:t>
            </a:r>
            <a:r>
              <a:rPr lang="en-GB" sz="2800" dirty="0" err="1"/>
              <a:t>mewn</a:t>
            </a:r>
            <a:r>
              <a:rPr lang="en-GB" sz="2800" dirty="0"/>
              <a:t> </a:t>
            </a:r>
            <a:r>
              <a:rPr lang="en-GB" sz="2800" dirty="0" err="1"/>
              <a:t>allbynnau</a:t>
            </a:r>
            <a:r>
              <a:rPr lang="en-GB" sz="2800" dirty="0"/>
              <a:t> </a:t>
            </a:r>
            <a:r>
              <a:rPr lang="en-GB" sz="2800" dirty="0" err="1"/>
              <a:t>ystadegol</a:t>
            </a:r>
            <a:endParaRPr lang="en-GB" sz="2800" dirty="0"/>
          </a:p>
          <a:p>
            <a:pPr>
              <a:buFontTx/>
              <a:buChar char="-"/>
            </a:pPr>
            <a:r>
              <a:rPr lang="en-GB" sz="2800" dirty="0" err="1"/>
              <a:t>Adolygu'r</a:t>
            </a:r>
            <a:r>
              <a:rPr lang="en-GB" sz="2800" dirty="0"/>
              <a:t> </a:t>
            </a:r>
            <a:r>
              <a:rPr lang="en-GB" sz="2800" dirty="0" err="1"/>
              <a:t>hyn</a:t>
            </a:r>
            <a:r>
              <a:rPr lang="en-GB" sz="2800" dirty="0"/>
              <a:t> </a:t>
            </a:r>
            <a:r>
              <a:rPr lang="en-GB" sz="2800" dirty="0" err="1"/>
              <a:t>sy'n</a:t>
            </a:r>
            <a:r>
              <a:rPr lang="en-GB" sz="2800" dirty="0"/>
              <a:t> </a:t>
            </a:r>
            <a:r>
              <a:rPr lang="en-GB" sz="2800" dirty="0" err="1"/>
              <a:t>cael</a:t>
            </a:r>
            <a:r>
              <a:rPr lang="en-GB" sz="2800" dirty="0"/>
              <a:t> </a:t>
            </a:r>
            <a:r>
              <a:rPr lang="en-GB" sz="2800" dirty="0" err="1"/>
              <a:t>ei</a:t>
            </a:r>
            <a:r>
              <a:rPr lang="en-GB" sz="2800" dirty="0"/>
              <a:t> </a:t>
            </a:r>
            <a:r>
              <a:rPr lang="en-GB" sz="2800" dirty="0" err="1"/>
              <a:t>gasglu</a:t>
            </a:r>
            <a:r>
              <a:rPr lang="en-GB" sz="2800" dirty="0"/>
              <a:t> </a:t>
            </a:r>
          </a:p>
          <a:p>
            <a:pPr>
              <a:buFontTx/>
              <a:buChar char="-"/>
            </a:pPr>
            <a:r>
              <a:rPr lang="en-GB" sz="2800" dirty="0" err="1"/>
              <a:t>Trafod</a:t>
            </a:r>
            <a:r>
              <a:rPr lang="en-GB" sz="2800" dirty="0"/>
              <a:t> â </a:t>
            </a:r>
            <a:r>
              <a:rPr lang="en-GB" sz="2800" dirty="0" err="1"/>
              <a:t>sefydliadau</a:t>
            </a:r>
            <a:r>
              <a:rPr lang="en-GB" sz="2800" dirty="0"/>
              <a:t> </a:t>
            </a:r>
            <a:r>
              <a:rPr lang="en-GB" sz="2800" dirty="0" err="1"/>
              <a:t>eraill</a:t>
            </a:r>
            <a:r>
              <a:rPr lang="en-GB" sz="2800" dirty="0"/>
              <a:t> (</a:t>
            </a:r>
            <a:r>
              <a:rPr lang="en-GB" sz="2800" dirty="0" err="1"/>
              <a:t>gan</a:t>
            </a:r>
            <a:r>
              <a:rPr lang="en-GB" sz="2800" dirty="0"/>
              <a:t> </a:t>
            </a:r>
            <a:r>
              <a:rPr lang="en-GB" sz="2800" dirty="0" err="1"/>
              <a:t>gynnwys</a:t>
            </a:r>
            <a:r>
              <a:rPr lang="en-GB" sz="2800" dirty="0"/>
              <a:t> SYG) </a:t>
            </a:r>
            <a:r>
              <a:rPr lang="en-GB" sz="2800" dirty="0" err="1"/>
              <a:t>yr</a:t>
            </a:r>
            <a:r>
              <a:rPr lang="en-GB" sz="2800" dirty="0"/>
              <a:t> </a:t>
            </a:r>
            <a:r>
              <a:rPr lang="en-GB" sz="2800" dirty="0" err="1"/>
              <a:t>hyn</a:t>
            </a:r>
            <a:r>
              <a:rPr lang="en-GB" sz="2800" dirty="0"/>
              <a:t>  </a:t>
            </a:r>
            <a:r>
              <a:rPr lang="en-GB" sz="2800" dirty="0" err="1" smtClean="0"/>
              <a:t>maent</a:t>
            </a:r>
            <a:r>
              <a:rPr lang="en-GB" sz="2800" dirty="0" smtClean="0"/>
              <a:t> </a:t>
            </a:r>
            <a:r>
              <a:rPr lang="en-GB" sz="2800" dirty="0" err="1" smtClean="0"/>
              <a:t>yn</a:t>
            </a:r>
            <a:r>
              <a:rPr lang="en-GB" sz="2800" dirty="0" smtClean="0"/>
              <a:t> </a:t>
            </a:r>
            <a:r>
              <a:rPr lang="en-GB" sz="2800" dirty="0" err="1" smtClean="0"/>
              <a:t>ei</a:t>
            </a:r>
            <a:r>
              <a:rPr lang="en-GB" sz="2800" dirty="0" smtClean="0"/>
              <a:t> </a:t>
            </a:r>
            <a:r>
              <a:rPr lang="en-GB" sz="2800" dirty="0" err="1" smtClean="0"/>
              <a:t>gasglu</a:t>
            </a:r>
            <a:endParaRPr lang="en-GB" sz="2800" dirty="0" smtClean="0"/>
          </a:p>
          <a:p>
            <a:pPr>
              <a:buFontTx/>
              <a:buChar char="-"/>
            </a:pPr>
            <a:r>
              <a:rPr lang="en-GB" sz="2800" dirty="0" err="1" smtClean="0"/>
              <a:t>Anelu</a:t>
            </a:r>
            <a:r>
              <a:rPr lang="en-GB" sz="2800" dirty="0" smtClean="0"/>
              <a:t> </a:t>
            </a:r>
            <a:r>
              <a:rPr lang="en-GB" sz="2800" dirty="0" err="1" smtClean="0"/>
              <a:t>i</a:t>
            </a:r>
            <a:r>
              <a:rPr lang="en-GB" sz="2800" dirty="0" smtClean="0"/>
              <a:t> </a:t>
            </a:r>
            <a:r>
              <a:rPr lang="en-GB" sz="2800" dirty="0" err="1"/>
              <a:t>ymgysylltu</a:t>
            </a:r>
            <a:r>
              <a:rPr lang="en-GB" sz="2800" dirty="0"/>
              <a:t> â </a:t>
            </a:r>
            <a:r>
              <a:rPr lang="en-GB" sz="2800" dirty="0" err="1"/>
              <a:t>rhannau</a:t>
            </a:r>
            <a:r>
              <a:rPr lang="en-GB" sz="2800" dirty="0"/>
              <a:t> </a:t>
            </a:r>
            <a:r>
              <a:rPr lang="en-GB" sz="2800" dirty="0" err="1"/>
              <a:t>eraill</a:t>
            </a:r>
            <a:r>
              <a:rPr lang="en-GB" sz="2800" dirty="0"/>
              <a:t> </a:t>
            </a:r>
            <a:r>
              <a:rPr lang="en-GB" sz="2800" dirty="0" smtClean="0"/>
              <a:t>o </a:t>
            </a:r>
            <a:r>
              <a:rPr lang="en-GB" sz="2800" dirty="0" err="1" smtClean="0"/>
              <a:t>Wasanaeth</a:t>
            </a:r>
            <a:r>
              <a:rPr lang="en-GB" sz="2800" dirty="0" smtClean="0"/>
              <a:t> </a:t>
            </a:r>
            <a:r>
              <a:rPr lang="en-GB" sz="2800" dirty="0" err="1"/>
              <a:t>Ystadegol</a:t>
            </a:r>
            <a:r>
              <a:rPr lang="en-GB" sz="2800" dirty="0"/>
              <a:t> y </a:t>
            </a:r>
            <a:r>
              <a:rPr lang="en-GB" sz="2800" dirty="0" err="1"/>
              <a:t>Llywodraeth</a:t>
            </a:r>
            <a:r>
              <a:rPr lang="en-GB" sz="2800" dirty="0"/>
              <a:t> </a:t>
            </a:r>
            <a:r>
              <a:rPr lang="en-GB" sz="2800" dirty="0" err="1"/>
              <a:t>i</a:t>
            </a:r>
            <a:r>
              <a:rPr lang="en-GB" sz="2800" dirty="0" smtClean="0"/>
              <a:t> </a:t>
            </a:r>
            <a:r>
              <a:rPr lang="en-GB" sz="2800" dirty="0" err="1"/>
              <a:t>safoni</a:t>
            </a:r>
            <a:r>
              <a:rPr lang="en-GB" sz="2800" dirty="0"/>
              <a:t> </a:t>
            </a:r>
            <a:r>
              <a:rPr lang="en-GB" sz="2800" dirty="0" err="1"/>
              <a:t>cwestiynau</a:t>
            </a:r>
            <a:r>
              <a:rPr lang="en-GB" sz="2800" dirty="0"/>
              <a:t> </a:t>
            </a:r>
            <a:r>
              <a:rPr lang="en-GB" sz="2800" dirty="0" err="1"/>
              <a:t>yn</a:t>
            </a:r>
            <a:r>
              <a:rPr lang="en-GB" sz="2800" dirty="0"/>
              <a:t> y </a:t>
            </a:r>
            <a:r>
              <a:rPr lang="en-GB" sz="2800" dirty="0" err="1"/>
              <a:t>dyfodol</a:t>
            </a:r>
            <a:endParaRPr lang="en-GB" sz="2800" dirty="0"/>
          </a:p>
        </p:txBody>
      </p:sp>
      <p:sp>
        <p:nvSpPr>
          <p:cNvPr id="6" name="Title 1" descr="Introduction"/>
          <p:cNvSpPr>
            <a:spLocks noGrp="1"/>
          </p:cNvSpPr>
          <p:nvPr>
            <p:ph type="title"/>
          </p:nvPr>
        </p:nvSpPr>
        <p:spPr>
          <a:xfrm>
            <a:off x="323527" y="260648"/>
            <a:ext cx="4366305" cy="1143000"/>
          </a:xfrm>
        </p:spPr>
        <p:txBody>
          <a:bodyPr>
            <a:normAutofit fontScale="90000"/>
          </a:bodyPr>
          <a:lstStyle/>
          <a:p>
            <a:r>
              <a:rPr lang="cy-GB" sz="3600" b="1" dirty="0"/>
              <a:t>Adlewyrchu'r model cymdeithasol mewn ystadegau</a:t>
            </a:r>
            <a:endParaRPr lang="en-GB" b="1" dirty="0"/>
          </a:p>
        </p:txBody>
      </p:sp>
      <p:sp>
        <p:nvSpPr>
          <p:cNvPr id="7" name="Title 1" descr="Cyflwyniad&#10;"/>
          <p:cNvSpPr txBox="1">
            <a:spLocks/>
          </p:cNvSpPr>
          <p:nvPr/>
        </p:nvSpPr>
        <p:spPr>
          <a:xfrm>
            <a:off x="4499992" y="260648"/>
            <a:ext cx="4114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Reflecting </a:t>
            </a:r>
            <a:r>
              <a:rPr lang="en-GB" sz="3200" b="1" dirty="0"/>
              <a:t>the social model in statistics</a:t>
            </a:r>
          </a:p>
        </p:txBody>
      </p:sp>
      <p:sp>
        <p:nvSpPr>
          <p:cNvPr id="8" name="Content Placeholder 2"/>
          <p:cNvSpPr txBox="1">
            <a:spLocks/>
          </p:cNvSpPr>
          <p:nvPr/>
        </p:nvSpPr>
        <p:spPr>
          <a:xfrm>
            <a:off x="4724400" y="155679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800" dirty="0"/>
          </a:p>
        </p:txBody>
      </p:sp>
      <p:sp>
        <p:nvSpPr>
          <p:cNvPr id="9" name="Content Placeholder 2" descr="Cefndir&#10;Angen defnyddwyr&#10;Dull&#10;Methodoleg&#10;Amcangyfrifon&#10;Cymhariaeth&#10;Camau nesaf&#10;Cwestiynau&#10;"/>
          <p:cNvSpPr txBox="1">
            <a:spLocks/>
          </p:cNvSpPr>
          <p:nvPr/>
        </p:nvSpPr>
        <p:spPr>
          <a:xfrm>
            <a:off x="4689833" y="1553671"/>
            <a:ext cx="4362690" cy="504368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en-GB" sz="2800" dirty="0" smtClean="0"/>
              <a:t>Reviewing </a:t>
            </a:r>
            <a:r>
              <a:rPr lang="en-GB" sz="2800" dirty="0"/>
              <a:t>language used in statistical outputs</a:t>
            </a:r>
          </a:p>
          <a:p>
            <a:pPr>
              <a:buFontTx/>
              <a:buChar char="-"/>
            </a:pPr>
            <a:r>
              <a:rPr lang="en-GB" sz="2800" dirty="0"/>
              <a:t>Reviewing what is being collected </a:t>
            </a:r>
          </a:p>
          <a:p>
            <a:pPr>
              <a:buFontTx/>
              <a:buChar char="-"/>
            </a:pPr>
            <a:r>
              <a:rPr lang="en-GB" sz="2800" dirty="0"/>
              <a:t>Discussing with other organisations (including ONS) what they capture </a:t>
            </a:r>
          </a:p>
          <a:p>
            <a:pPr>
              <a:buFontTx/>
              <a:buChar char="-"/>
            </a:pPr>
            <a:r>
              <a:rPr lang="en-GB" sz="2800" dirty="0"/>
              <a:t>Aiming to engage with other parts of the Government Statistical Service on standardising questions in future</a:t>
            </a:r>
          </a:p>
          <a:p>
            <a:pPr>
              <a:buFontTx/>
              <a:buChar char="-"/>
            </a:pPr>
            <a:endParaRPr lang="en-GB" sz="2800" dirty="0"/>
          </a:p>
          <a:p>
            <a:pPr>
              <a:buFontTx/>
              <a:buChar char="-"/>
            </a:pPr>
            <a:endParaRPr lang="en-GB" sz="2800" dirty="0">
              <a:solidFill>
                <a:srgbClr val="FF0000"/>
              </a:solidFill>
            </a:endParaRPr>
          </a:p>
          <a:p>
            <a:pPr>
              <a:buFontTx/>
              <a:buChar char="-"/>
            </a:pPr>
            <a:endParaRPr lang="en-GB" sz="2800" dirty="0">
              <a:solidFill>
                <a:srgbClr val="FF0000"/>
              </a:solidFill>
            </a:endParaRPr>
          </a:p>
          <a:p>
            <a:endParaRPr lang="en-GB" sz="2800" dirty="0"/>
          </a:p>
        </p:txBody>
      </p:sp>
    </p:spTree>
    <p:extLst>
      <p:ext uri="{BB962C8B-B14F-4D97-AF65-F5344CB8AC3E}">
        <p14:creationId xmlns:p14="http://schemas.microsoft.com/office/powerpoint/2010/main" val="12566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767894" y="1622855"/>
            <a:ext cx="4114800"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p:txBody>
      </p:sp>
      <p:sp>
        <p:nvSpPr>
          <p:cNvPr id="9" name="Content Placeholder 2"/>
          <p:cNvSpPr txBox="1">
            <a:spLocks/>
          </p:cNvSpPr>
          <p:nvPr/>
        </p:nvSpPr>
        <p:spPr>
          <a:xfrm>
            <a:off x="4767894" y="1052736"/>
            <a:ext cx="4114800" cy="5805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GB" sz="1600" dirty="0"/>
          </a:p>
        </p:txBody>
      </p:sp>
      <p:sp>
        <p:nvSpPr>
          <p:cNvPr id="10" name="Title 1" descr="Questions?&#10;"/>
          <p:cNvSpPr txBox="1">
            <a:spLocks/>
          </p:cNvSpPr>
          <p:nvPr/>
        </p:nvSpPr>
        <p:spPr>
          <a:xfrm>
            <a:off x="683568" y="766296"/>
            <a:ext cx="80648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y-GB" sz="4000" b="1" dirty="0" smtClean="0"/>
              <a:t>Cwestiynau?</a:t>
            </a:r>
          </a:p>
          <a:p>
            <a:endParaRPr lang="en-GB" sz="4000" b="1" dirty="0"/>
          </a:p>
          <a:p>
            <a:r>
              <a:rPr lang="en-GB" sz="4000" b="1" dirty="0" smtClean="0"/>
              <a:t>Questions?</a:t>
            </a:r>
            <a:endParaRPr lang="en-GB" sz="4000" b="1" dirty="0"/>
          </a:p>
        </p:txBody>
      </p:sp>
      <p:sp>
        <p:nvSpPr>
          <p:cNvPr id="12" name="Content Placeholder 2" descr="Melanie.brown004@gov.wales&#10;&#10;Stats.housing@gov.wales&#10;ystadegau.tai@llyw.cymru&#10;&#10;Estimates of Housing Need&#10;Amcangyfrifon o'r Angen am Dai &#10;&#10;"/>
          <p:cNvSpPr txBox="1">
            <a:spLocks/>
          </p:cNvSpPr>
          <p:nvPr/>
        </p:nvSpPr>
        <p:spPr>
          <a:xfrm>
            <a:off x="251520" y="2924944"/>
            <a:ext cx="8712968" cy="1872208"/>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2000" u="sng" dirty="0" smtClean="0">
              <a:hlinkClick r:id="rId3"/>
            </a:endParaRPr>
          </a:p>
          <a:p>
            <a:pPr marL="0" indent="0" algn="ctr">
              <a:buNone/>
            </a:pPr>
            <a:r>
              <a:rPr lang="en-GB" sz="4600" u="sng" dirty="0" err="1" smtClean="0">
                <a:hlinkClick r:id="rId3"/>
              </a:rPr>
              <a:t>ystadegau.cynhwysiant@llyw.cymru</a:t>
            </a:r>
            <a:endParaRPr lang="en-GB" sz="4600" u="sng" dirty="0"/>
          </a:p>
          <a:p>
            <a:pPr marL="0" indent="0" algn="ctr">
              <a:buNone/>
            </a:pPr>
            <a:endParaRPr lang="en-GB" sz="4600" dirty="0"/>
          </a:p>
          <a:p>
            <a:pPr marL="0" indent="0" algn="ctr">
              <a:buNone/>
            </a:pPr>
            <a:r>
              <a:rPr lang="en-GB" sz="4600" dirty="0" err="1" smtClean="0">
                <a:hlinkClick r:id="rId4"/>
              </a:rPr>
              <a:t>Stats.inclusion@gov.wales</a:t>
            </a:r>
            <a:endParaRPr lang="en-GB" sz="4600" dirty="0" smtClean="0"/>
          </a:p>
          <a:p>
            <a:pPr marL="0" indent="0" algn="ctr">
              <a:buNone/>
            </a:pPr>
            <a:endParaRPr lang="en-GB" sz="2000" u="sng" dirty="0"/>
          </a:p>
          <a:p>
            <a:pPr marL="0" indent="0">
              <a:buNone/>
            </a:pPr>
            <a:endParaRPr lang="en-GB" sz="2000" dirty="0" smtClean="0"/>
          </a:p>
          <a:p>
            <a:pPr marL="0" indent="0">
              <a:buNone/>
            </a:pPr>
            <a:endParaRPr lang="en-GB" sz="2000" dirty="0"/>
          </a:p>
          <a:p>
            <a:pPr marL="0" indent="0">
              <a:buNone/>
            </a:pPr>
            <a:endParaRPr lang="en-GB" sz="2000" dirty="0" smtClean="0"/>
          </a:p>
          <a:p>
            <a:endParaRPr lang="en-GB" sz="2000" dirty="0" smtClean="0"/>
          </a:p>
          <a:p>
            <a:endParaRPr lang="en-GB" sz="2000" dirty="0" smtClean="0"/>
          </a:p>
        </p:txBody>
      </p:sp>
    </p:spTree>
    <p:extLst>
      <p:ext uri="{BB962C8B-B14F-4D97-AF65-F5344CB8AC3E}">
        <p14:creationId xmlns:p14="http://schemas.microsoft.com/office/powerpoint/2010/main" val="2646907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A29841774</value>
    </field>
    <field name="Objective-Title">
      <value order="0">20200430 Third Sector - Presentation 1 - Social Model of Disability - Sue Leake</value>
    </field>
    <field name="Objective-Description">
      <value order="0"/>
    </field>
    <field name="Objective-CreationStamp">
      <value order="0">2020-04-29T10:13:02Z</value>
    </field>
    <field name="Objective-IsApproved">
      <value order="0">false</value>
    </field>
    <field name="Objective-IsPublished">
      <value order="0">true</value>
    </field>
    <field name="Objective-DatePublished">
      <value order="0">2020-04-29T14:55:18Z</value>
    </field>
    <field name="Objective-ModificationStamp">
      <value order="0">2020-04-29T14:55:18Z</value>
    </field>
    <field name="Objective-Owner">
      <value order="0">Leake, Sue (KAS)</value>
    </field>
    <field name="Objective-Path">
      <value order="0">Objective Global Folder:Business File Plan:Health &amp; Social Services (HSS):Health &amp; Social Services (HSS) - KAS - Chief Statistician:1 - Save:KAS Information Security &amp; Events Management:KAS Events &amp; User Engagement:KAS - 2015-2020 - Third Sector User Panel:20200430 Third Sector Statistics User Panel</value>
    </field>
    <field name="Objective-Parent">
      <value order="0">20200430 Third Sector Statistics User Panel</value>
    </field>
    <field name="Objective-State">
      <value order="0">Published</value>
    </field>
    <field name="Objective-VersionId">
      <value order="0">vA59509864</value>
    </field>
    <field name="Objective-Version">
      <value order="0">4.0</value>
    </field>
    <field name="Objective-VersionNumber">
      <value order="0">5</value>
    </field>
    <field name="Objective-VersionComment">
      <value order="0"/>
    </field>
    <field name="Objective-FileNumber">
      <value order="0">qA1232802</value>
    </field>
    <field name="Objective-Classification">
      <value order="0">Official</value>
    </field>
    <field name="Objective-Caveats">
      <value order="0"/>
    </field>
  </systemFields>
  <catalogues>
    <catalogue name="Document Type Catalogue" type="type" ori="id:cA14">
      <field name="Objective-Language">
        <value order="0">English (eng)</value>
      </field>
      <field name="Objective-Date Acquired">
        <value order="0"/>
      </field>
      <field name="Objective-What to Keep">
        <value order="0">No</value>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409</Words>
  <Application>Microsoft Office PowerPoint</Application>
  <PresentationFormat>On-screen Show (4:3)</PresentationFormat>
  <Paragraphs>49</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Y Model Cymdeithasol o Anabledd  Social Model of Disability </vt:lpstr>
      <vt:lpstr>Y Model Cymdeithasol o Anabledd</vt:lpstr>
      <vt:lpstr>Adlewyrchu'r model cymdeithasol mewn ystadegau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2019-12-16T12:34:13Z</dcterms:created>
  <dcterms:modified xsi:type="dcterms:W3CDTF">2020-05-01T11:13:43Z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A29841774</vt:lpwstr>
  </property>
  <property fmtid="{D5CDD505-2E9C-101B-9397-08002B2CF9AE}" pid="4" name="Objective-Title">
    <vt:lpwstr>20200430 Third Sector - Presentation 1 - Social Model of Disability - Sue Leake</vt:lpwstr>
  </property>
  <property fmtid="{D5CDD505-2E9C-101B-9397-08002B2CF9AE}" pid="5" name="Objective-Description">
    <vt:lpwstr/>
  </property>
  <property fmtid="{D5CDD505-2E9C-101B-9397-08002B2CF9AE}" pid="6" name="Objective-CreationStamp">
    <vt:filetime>2020-04-29T10:13:11Z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2020-04-29T14:55:18Z</vt:filetime>
  </property>
  <property fmtid="{D5CDD505-2E9C-101B-9397-08002B2CF9AE}" pid="10" name="Objective-ModificationStamp">
    <vt:filetime>2020-04-29T14:55:18Z</vt:filetime>
  </property>
  <property fmtid="{D5CDD505-2E9C-101B-9397-08002B2CF9AE}" pid="11" name="Objective-Owner">
    <vt:lpwstr>Leake, Sue (KAS)</vt:lpwstr>
  </property>
  <property fmtid="{D5CDD505-2E9C-101B-9397-08002B2CF9AE}" pid="12" name="Objective-Path">
    <vt:lpwstr>Objective Global Folder:Business File Plan:Health &amp; Social Services (HSS):Health &amp; Social Services (HSS) - KAS - Chief Statistician:1 - Save:KAS Information Security &amp; Events Management:KAS Events &amp; User Engagement:KAS - 2015-2020 - Third Sector User Pane</vt:lpwstr>
  </property>
  <property fmtid="{D5CDD505-2E9C-101B-9397-08002B2CF9AE}" pid="13" name="Objective-Parent">
    <vt:lpwstr>20200430 Third Sector Statistics User Panel</vt:lpwstr>
  </property>
  <property fmtid="{D5CDD505-2E9C-101B-9397-08002B2CF9AE}" pid="14" name="Objective-State">
    <vt:lpwstr>Published</vt:lpwstr>
  </property>
  <property fmtid="{D5CDD505-2E9C-101B-9397-08002B2CF9AE}" pid="15" name="Objective-VersionId">
    <vt:lpwstr>vA59509864</vt:lpwstr>
  </property>
  <property fmtid="{D5CDD505-2E9C-101B-9397-08002B2CF9AE}" pid="16" name="Objective-Version">
    <vt:lpwstr>4.0</vt:lpwstr>
  </property>
  <property fmtid="{D5CDD505-2E9C-101B-9397-08002B2CF9AE}" pid="17" name="Objective-VersionNumber">
    <vt:r8>5</vt:r8>
  </property>
  <property fmtid="{D5CDD505-2E9C-101B-9397-08002B2CF9AE}" pid="18" name="Objective-VersionComment">
    <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Language">
    <vt:lpwstr>English (eng)</vt:lpwstr>
  </property>
  <property fmtid="{D5CDD505-2E9C-101B-9397-08002B2CF9AE}" pid="23" name="Objective-Date Acquired">
    <vt:lpwstr/>
  </property>
  <property fmtid="{D5CDD505-2E9C-101B-9397-08002B2CF9AE}" pid="24" name="Objective-What to Keep">
    <vt:lpwstr>No</vt:lpwstr>
  </property>
  <property fmtid="{D5CDD505-2E9C-101B-9397-08002B2CF9AE}" pid="25" name="Objective-Official Translation">
    <vt:lpwstr/>
  </property>
  <property fmtid="{D5CDD505-2E9C-101B-9397-08002B2CF9AE}" pid="26" name="Objective-Connect Creator">
    <vt:lpwstr/>
  </property>
  <property fmtid="{D5CDD505-2E9C-101B-9397-08002B2CF9AE}" pid="27" name="Objective-Comment">
    <vt:lpwstr/>
  </property>
</Properties>
</file>